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8" r:id="rId3"/>
    <p:sldId id="257" r:id="rId4"/>
    <p:sldId id="259" r:id="rId5"/>
    <p:sldId id="260"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12"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679453-CD76-4045-A77F-5D375FE3C52C}" type="datetimeFigureOut">
              <a:rPr lang="en-US" smtClean="0"/>
              <a:t>4/1/2010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057183-5D1C-4A61-83B3-C09849A3C25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DA4D56-70A6-417F-8253-4EEE7B50B855}" type="datetimeFigureOut">
              <a:rPr lang="en-US" smtClean="0"/>
              <a:pPr/>
              <a:t>4/1/2010</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91FF8A-9018-4AAB-A296-FB8D1DC3DE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91FF8A-9018-4AAB-A296-FB8D1DC3DE6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713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285750" y="6471216"/>
            <a:ext cx="6343650" cy="1629833"/>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285750" y="5181600"/>
            <a:ext cx="6343650" cy="12192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E003D48-D590-4423-B777-2204304AE987}" type="datetimeFigureOut">
              <a:rPr lang="en-US" smtClean="0"/>
              <a:pPr/>
              <a:t>4/1/2010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6172200" y="8631936"/>
            <a:ext cx="569214" cy="329184"/>
          </a:xfrm>
        </p:spPr>
        <p:txBody>
          <a:bodyPr/>
          <a:lstStyle/>
          <a:p>
            <a:fld id="{848CFB2F-42A5-4A1C-902B-2807AFD6AC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003D48-D590-4423-B777-2204304AE987}" type="datetimeFigureOut">
              <a:rPr lang="en-US" smtClean="0"/>
              <a:pPr/>
              <a:t>4/1/2010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CFB2F-42A5-4A1C-902B-2807AFD6AC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3500" y="732369"/>
            <a:ext cx="137160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732369"/>
            <a:ext cx="468630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003D48-D590-4423-B777-2204304AE987}" type="datetimeFigureOut">
              <a:rPr lang="en-US" smtClean="0"/>
              <a:pPr/>
              <a:t>4/1/2010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CFB2F-42A5-4A1C-902B-2807AFD6AC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E003D48-D590-4423-B777-2204304AE987}" type="datetimeFigureOut">
              <a:rPr lang="en-US" smtClean="0"/>
              <a:pPr/>
              <a:t>4/1/2010</a:t>
            </a:fld>
            <a:endParaRPr lang="en-US"/>
          </a:p>
        </p:txBody>
      </p:sp>
      <p:sp>
        <p:nvSpPr>
          <p:cNvPr id="19" name="Footer Placeholder 18"/>
          <p:cNvSpPr>
            <a:spLocks noGrp="1"/>
          </p:cNvSpPr>
          <p:nvPr>
            <p:ph type="ftr" sz="quarter" idx="11"/>
          </p:nvPr>
        </p:nvSpPr>
        <p:spPr>
          <a:xfrm>
            <a:off x="2686050" y="101601"/>
            <a:ext cx="2171700" cy="385233"/>
          </a:xfrm>
        </p:spPr>
        <p:txBody>
          <a:bodyPr/>
          <a:lstStyle/>
          <a:p>
            <a:endParaRPr lang="en-US"/>
          </a:p>
        </p:txBody>
      </p:sp>
      <p:sp>
        <p:nvSpPr>
          <p:cNvPr id="16" name="Slide Number Placeholder 15"/>
          <p:cNvSpPr>
            <a:spLocks noGrp="1"/>
          </p:cNvSpPr>
          <p:nvPr>
            <p:ph type="sldNum" sz="quarter" idx="12"/>
          </p:nvPr>
        </p:nvSpPr>
        <p:spPr>
          <a:xfrm>
            <a:off x="6172200" y="8631936"/>
            <a:ext cx="569214" cy="329184"/>
          </a:xfrm>
        </p:spPr>
        <p:txBody>
          <a:bodyPr/>
          <a:lstStyle/>
          <a:p>
            <a:fld id="{848CFB2F-42A5-4A1C-902B-2807AFD6AC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459320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285750" y="2235200"/>
            <a:ext cx="6343650" cy="16256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E003D48-D590-4423-B777-2204304AE987}" type="datetimeFigureOut">
              <a:rPr lang="en-US" smtClean="0"/>
              <a:pPr/>
              <a:t>4/1/2010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48CFB2F-42A5-4A1C-902B-2807AFD6ACDB}" type="slidenum">
              <a:rPr lang="en-US" smtClean="0"/>
              <a:pPr/>
              <a:t>‹#›</a:t>
            </a:fld>
            <a:endParaRPr lang="en-US"/>
          </a:p>
        </p:txBody>
      </p:sp>
      <p:sp>
        <p:nvSpPr>
          <p:cNvPr id="8" name="Title 7"/>
          <p:cNvSpPr>
            <a:spLocks noGrp="1"/>
          </p:cNvSpPr>
          <p:nvPr>
            <p:ph type="title"/>
          </p:nvPr>
        </p:nvSpPr>
        <p:spPr>
          <a:xfrm>
            <a:off x="135356" y="3929447"/>
            <a:ext cx="6515100" cy="1579767"/>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226314" y="609600"/>
            <a:ext cx="6515100" cy="1121664"/>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228600" y="2133600"/>
            <a:ext cx="31432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3486150" y="2133600"/>
            <a:ext cx="3257550" cy="62992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E003D48-D590-4423-B777-2204304AE987}" type="datetimeFigureOut">
              <a:rPr lang="en-US" smtClean="0"/>
              <a:pPr/>
              <a:t>4/1/2010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48CFB2F-42A5-4A1C-902B-2807AFD6AC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228600" y="7213600"/>
            <a:ext cx="6457950" cy="1176867"/>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11083" y="889000"/>
            <a:ext cx="3217917"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3483769" y="889000"/>
            <a:ext cx="3219181" cy="853016"/>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11083" y="1754717"/>
            <a:ext cx="3217917"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3486548" y="1754717"/>
            <a:ext cx="3216402"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E003D48-D590-4423-B777-2204304AE987}" type="datetimeFigureOut">
              <a:rPr lang="en-US" smtClean="0"/>
              <a:pPr/>
              <a:t>4/1/2010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172200" y="8636000"/>
            <a:ext cx="571500" cy="329184"/>
          </a:xfrm>
        </p:spPr>
        <p:txBody>
          <a:bodyPr/>
          <a:lstStyle/>
          <a:p>
            <a:fld id="{848CFB2F-42A5-4A1C-902B-2807AFD6ACDB}" type="slidenum">
              <a:rPr lang="en-US" smtClean="0"/>
              <a:pPr/>
              <a:t>‹#›</a:t>
            </a:fld>
            <a:endParaRPr lang="en-US"/>
          </a:p>
        </p:txBody>
      </p:sp>
      <p:sp>
        <p:nvSpPr>
          <p:cNvPr id="11" name="Straight Connector 10"/>
          <p:cNvSpPr>
            <a:spLocks noChangeShapeType="1"/>
          </p:cNvSpPr>
          <p:nvPr/>
        </p:nvSpPr>
        <p:spPr bwMode="auto">
          <a:xfrm>
            <a:off x="385762" y="8026401"/>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226314" y="609600"/>
            <a:ext cx="6515100" cy="1121664"/>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E003D48-D590-4423-B777-2204304AE987}" type="datetimeFigureOut">
              <a:rPr lang="en-US" smtClean="0"/>
              <a:pPr/>
              <a:t>4/1/2010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CFB2F-42A5-4A1C-902B-2807AFD6AC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E003D48-D590-4423-B777-2204304AE987}" type="datetimeFigureOut">
              <a:rPr lang="en-US" smtClean="0"/>
              <a:pPr/>
              <a:t>4/1/2010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CFB2F-42A5-4A1C-902B-2807AFD6AC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385762" y="7798823"/>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342900" y="7315200"/>
            <a:ext cx="6343650" cy="694267"/>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342900" y="812800"/>
            <a:ext cx="2256235" cy="64008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2681287" y="812800"/>
            <a:ext cx="4005263" cy="64008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E003D48-D590-4423-B777-2204304AE987}" type="datetimeFigureOut">
              <a:rPr lang="en-US" smtClean="0"/>
              <a:pPr/>
              <a:t>4/1/2010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CFB2F-42A5-4A1C-902B-2807AFD6AC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2628900" y="822179"/>
            <a:ext cx="3771900" cy="48768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E003D48-D590-4423-B777-2204304AE987}" type="datetimeFigureOut">
              <a:rPr lang="en-US" smtClean="0"/>
              <a:pPr/>
              <a:t>4/1/2010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48CFB2F-42A5-4A1C-902B-2807AFD6ACDB}" type="slidenum">
              <a:rPr lang="en-US" smtClean="0"/>
              <a:pPr/>
              <a:t>‹#›</a:t>
            </a:fld>
            <a:endParaRPr lang="en-US"/>
          </a:p>
        </p:txBody>
      </p:sp>
      <p:sp>
        <p:nvSpPr>
          <p:cNvPr id="17" name="Title 16"/>
          <p:cNvSpPr>
            <a:spLocks noGrp="1"/>
          </p:cNvSpPr>
          <p:nvPr>
            <p:ph type="title"/>
          </p:nvPr>
        </p:nvSpPr>
        <p:spPr>
          <a:xfrm>
            <a:off x="285750" y="6658347"/>
            <a:ext cx="4400550" cy="696384"/>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285750" y="7377624"/>
            <a:ext cx="4400550" cy="1024467"/>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228600" y="2072217"/>
            <a:ext cx="6515100" cy="6034617"/>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4857750" y="101601"/>
            <a:ext cx="1885950" cy="385233"/>
          </a:xfrm>
          <a:prstGeom prst="rect">
            <a:avLst/>
          </a:prstGeom>
        </p:spPr>
        <p:txBody>
          <a:bodyPr vert="horz"/>
          <a:lstStyle>
            <a:lvl1pPr algn="l" eaLnBrk="1" latinLnBrk="0" hangingPunct="1">
              <a:defRPr kumimoji="0" sz="1200">
                <a:solidFill>
                  <a:schemeClr val="accent1">
                    <a:shade val="75000"/>
                  </a:schemeClr>
                </a:solidFill>
              </a:defRPr>
            </a:lvl1pPr>
          </a:lstStyle>
          <a:p>
            <a:fld id="{DE003D48-D590-4423-B777-2204304AE987}" type="datetimeFigureOut">
              <a:rPr lang="en-US" smtClean="0"/>
              <a:pPr/>
              <a:t>4/1/2010</a:t>
            </a:fld>
            <a:endParaRPr lang="en-US"/>
          </a:p>
        </p:txBody>
      </p:sp>
      <p:sp>
        <p:nvSpPr>
          <p:cNvPr id="28" name="Footer Placeholder 27"/>
          <p:cNvSpPr>
            <a:spLocks noGrp="1"/>
          </p:cNvSpPr>
          <p:nvPr>
            <p:ph type="ftr" sz="quarter" idx="3"/>
          </p:nvPr>
        </p:nvSpPr>
        <p:spPr>
          <a:xfrm>
            <a:off x="2343150" y="101601"/>
            <a:ext cx="2514600" cy="385233"/>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6172200" y="8636001"/>
            <a:ext cx="571500" cy="325967"/>
          </a:xfrm>
          <a:prstGeom prst="rect">
            <a:avLst/>
          </a:prstGeom>
        </p:spPr>
        <p:txBody>
          <a:bodyPr vert="horz"/>
          <a:lstStyle>
            <a:lvl1pPr algn="r" eaLnBrk="1" latinLnBrk="0" hangingPunct="1">
              <a:defRPr kumimoji="0" sz="1200">
                <a:solidFill>
                  <a:schemeClr val="accent1">
                    <a:shade val="75000"/>
                  </a:schemeClr>
                </a:solidFill>
              </a:defRPr>
            </a:lvl1pPr>
          </a:lstStyle>
          <a:p>
            <a:fld id="{848CFB2F-42A5-4A1C-902B-2807AFD6ACDB}" type="slidenum">
              <a:rPr lang="en-US" smtClean="0"/>
              <a:pPr/>
              <a:t>‹#›</a:t>
            </a:fld>
            <a:endParaRPr lang="en-US"/>
          </a:p>
        </p:txBody>
      </p:sp>
      <p:sp>
        <p:nvSpPr>
          <p:cNvPr id="10" name="Title Placeholder 9"/>
          <p:cNvSpPr>
            <a:spLocks noGrp="1"/>
          </p:cNvSpPr>
          <p:nvPr>
            <p:ph type="title"/>
          </p:nvPr>
        </p:nvSpPr>
        <p:spPr>
          <a:xfrm>
            <a:off x="228600" y="609600"/>
            <a:ext cx="6515100" cy="11176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385762" y="1401198"/>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385762" y="1410649"/>
            <a:ext cx="6472238" cy="31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80999" y="5257800"/>
            <a:ext cx="4475093" cy="3429000"/>
          </a:xfrm>
          <a:prstGeom prst="rect">
            <a:avLst/>
          </a:prstGeom>
          <a:noFill/>
          <a:ln w="9525">
            <a:noFill/>
            <a:miter lim="800000"/>
            <a:headEnd/>
            <a:tailEnd/>
          </a:ln>
          <a:effectLst/>
        </p:spPr>
      </p:pic>
      <p:sp>
        <p:nvSpPr>
          <p:cNvPr id="8" name="Title 1"/>
          <p:cNvSpPr txBox="1">
            <a:spLocks/>
          </p:cNvSpPr>
          <p:nvPr/>
        </p:nvSpPr>
        <p:spPr>
          <a:xfrm>
            <a:off x="514350" y="381000"/>
            <a:ext cx="3829050" cy="2590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Garamond" pitchFamily="18" charset="0"/>
                <a:ea typeface="+mj-ea"/>
                <a:cs typeface="+mj-cs"/>
              </a:rPr>
              <a:t>How to prepare to be able to buy a home</a:t>
            </a:r>
            <a:endParaRPr kumimoji="0" lang="en-US" sz="4400" b="0" i="0" u="none" strike="noStrike" kern="1200" cap="none" spc="0" normalizeH="0" baseline="0" noProof="0" dirty="0">
              <a:ln>
                <a:noFill/>
              </a:ln>
              <a:solidFill>
                <a:schemeClr val="tx1"/>
              </a:solidFill>
              <a:effectLst/>
              <a:uLnTx/>
              <a:uFillTx/>
              <a:latin typeface="Garamond" pitchFamily="18" charset="0"/>
              <a:ea typeface="+mj-ea"/>
              <a:cs typeface="+mj-cs"/>
            </a:endParaRPr>
          </a:p>
        </p:txBody>
      </p:sp>
      <p:pic>
        <p:nvPicPr>
          <p:cNvPr id="9" name="Picture 4" descr="C:\Program Files\Microsoft Office\MEDIA\CAGCAT10\j0185604.wmf"/>
          <p:cNvPicPr>
            <a:picLocks noChangeAspect="1" noChangeArrowheads="1"/>
          </p:cNvPicPr>
          <p:nvPr/>
        </p:nvPicPr>
        <p:blipFill>
          <a:blip r:embed="rId4" cstate="print"/>
          <a:srcRect/>
          <a:stretch>
            <a:fillRect/>
          </a:stretch>
        </p:blipFill>
        <p:spPr bwMode="auto">
          <a:xfrm>
            <a:off x="4419600" y="762000"/>
            <a:ext cx="1981200" cy="1984609"/>
          </a:xfrm>
          <a:prstGeom prst="rect">
            <a:avLst/>
          </a:prstGeom>
          <a:noFill/>
        </p:spPr>
      </p:pic>
      <p:sp>
        <p:nvSpPr>
          <p:cNvPr id="10" name="TextBox 9"/>
          <p:cNvSpPr txBox="1"/>
          <p:nvPr/>
        </p:nvSpPr>
        <p:spPr>
          <a:xfrm>
            <a:off x="457200" y="3101876"/>
            <a:ext cx="5943600" cy="2308324"/>
          </a:xfrm>
          <a:prstGeom prst="rect">
            <a:avLst/>
          </a:prstGeom>
          <a:noFill/>
        </p:spPr>
        <p:txBody>
          <a:bodyPr wrap="square" rtlCol="0">
            <a:spAutoFit/>
          </a:bodyPr>
          <a:lstStyle/>
          <a:p>
            <a:pPr>
              <a:buFont typeface="Arial" pitchFamily="34" charset="0"/>
              <a:buChar char="•"/>
            </a:pPr>
            <a:r>
              <a:rPr lang="en-US" dirty="0" smtClean="0">
                <a:latin typeface="Garamond" pitchFamily="18" charset="0"/>
              </a:rPr>
              <a:t>It is very likely that we will all purchase a piece of property at some point.  Taking </a:t>
            </a:r>
            <a:r>
              <a:rPr lang="en-US" dirty="0" smtClean="0">
                <a:latin typeface="Garamond" pitchFamily="18" charset="0"/>
              </a:rPr>
              <a:t>steps now to </a:t>
            </a:r>
            <a:r>
              <a:rPr lang="en-US" dirty="0" smtClean="0">
                <a:latin typeface="Garamond" pitchFamily="18" charset="0"/>
              </a:rPr>
              <a:t>prepare </a:t>
            </a:r>
            <a:r>
              <a:rPr lang="en-US" dirty="0" smtClean="0">
                <a:latin typeface="Garamond" pitchFamily="18" charset="0"/>
              </a:rPr>
              <a:t>will </a:t>
            </a:r>
            <a:r>
              <a:rPr lang="en-US" dirty="0" smtClean="0">
                <a:latin typeface="Garamond" pitchFamily="18" charset="0"/>
              </a:rPr>
              <a:t>help you once you are ready.</a:t>
            </a:r>
            <a:br>
              <a:rPr lang="en-US" dirty="0" smtClean="0">
                <a:latin typeface="Garamond" pitchFamily="18" charset="0"/>
              </a:rPr>
            </a:br>
            <a:endParaRPr lang="en-US" dirty="0" smtClean="0">
              <a:latin typeface="Garamond" pitchFamily="18" charset="0"/>
            </a:endParaRPr>
          </a:p>
          <a:p>
            <a:pPr>
              <a:buFont typeface="Arial" pitchFamily="34" charset="0"/>
              <a:buChar char="•"/>
            </a:pPr>
            <a:r>
              <a:rPr lang="en-US" dirty="0" smtClean="0">
                <a:latin typeface="Garamond" pitchFamily="18" charset="0"/>
              </a:rPr>
              <a:t>I have worked in property for Eight years.</a:t>
            </a:r>
            <a:br>
              <a:rPr lang="en-US" dirty="0" smtClean="0">
                <a:latin typeface="Garamond" pitchFamily="18" charset="0"/>
              </a:rPr>
            </a:br>
            <a:endParaRPr lang="en-US" dirty="0" smtClean="0">
              <a:latin typeface="Garamond" pitchFamily="18" charset="0"/>
            </a:endParaRPr>
          </a:p>
          <a:p>
            <a:pPr>
              <a:buFont typeface="Arial" pitchFamily="34" charset="0"/>
              <a:buChar char="•"/>
            </a:pPr>
            <a:r>
              <a:rPr lang="en-US" dirty="0" smtClean="0">
                <a:latin typeface="Garamond" pitchFamily="18" charset="0"/>
              </a:rPr>
              <a:t>My husband and I bought our first house two years ago. Buying our house was a stressful but fun adventure!</a:t>
            </a: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6172200" cy="1295399"/>
          </a:xfrm>
        </p:spPr>
        <p:txBody>
          <a:bodyPr/>
          <a:lstStyle/>
          <a:p>
            <a:pPr algn="ctr">
              <a:buNone/>
            </a:pPr>
            <a:r>
              <a:rPr lang="en-US" dirty="0" smtClean="0">
                <a:latin typeface="Garamond" pitchFamily="18" charset="0"/>
              </a:rPr>
              <a:t>Steps to take when you are considering buying your house:</a:t>
            </a:r>
            <a:r>
              <a:rPr lang="en-US" dirty="0" smtClean="0"/>
              <a:t> </a:t>
            </a:r>
          </a:p>
          <a:p>
            <a:pPr algn="ctr">
              <a:buNone/>
            </a:pPr>
            <a:endParaRPr lang="en-US" dirty="0" smtClean="0"/>
          </a:p>
          <a:p>
            <a:endParaRPr lang="en-US" dirty="0"/>
          </a:p>
        </p:txBody>
      </p:sp>
      <p:sp>
        <p:nvSpPr>
          <p:cNvPr id="4" name="TextBox 3"/>
          <p:cNvSpPr txBox="1"/>
          <p:nvPr/>
        </p:nvSpPr>
        <p:spPr>
          <a:xfrm>
            <a:off x="533400" y="4267200"/>
            <a:ext cx="2819400" cy="3139321"/>
          </a:xfrm>
          <a:prstGeom prst="rect">
            <a:avLst/>
          </a:prstGeom>
          <a:noFill/>
        </p:spPr>
        <p:txBody>
          <a:bodyPr wrap="square" rtlCol="0">
            <a:spAutoFit/>
          </a:bodyPr>
          <a:lstStyle/>
          <a:p>
            <a:pPr>
              <a:buFont typeface="Arial" pitchFamily="34" charset="0"/>
              <a:buChar char="•"/>
            </a:pPr>
            <a:r>
              <a:rPr lang="en-US" dirty="0" smtClean="0">
                <a:latin typeface="Garamond" pitchFamily="18" charset="0"/>
              </a:rPr>
              <a:t>Buying a home means that the interest that you pay toward your mortgage each month is eligible for tax write offs.  If means that you are vested in your community.  Being a home owner also means that rent is not simply being thrown down the drain but that you will likely see a return at some point.  </a:t>
            </a:r>
          </a:p>
        </p:txBody>
      </p:sp>
      <p:pic>
        <p:nvPicPr>
          <p:cNvPr id="3075" name="Picture 3"/>
          <p:cNvPicPr>
            <a:picLocks noChangeAspect="1" noChangeArrowheads="1"/>
          </p:cNvPicPr>
          <p:nvPr/>
        </p:nvPicPr>
        <p:blipFill>
          <a:blip r:embed="rId2" cstate="print"/>
          <a:srcRect/>
          <a:stretch>
            <a:fillRect/>
          </a:stretch>
        </p:blipFill>
        <p:spPr bwMode="auto">
          <a:xfrm>
            <a:off x="3276600" y="3962400"/>
            <a:ext cx="3376161" cy="2670577"/>
          </a:xfrm>
          <a:prstGeom prst="rect">
            <a:avLst/>
          </a:prstGeom>
          <a:noFill/>
          <a:ln w="9525">
            <a:noFill/>
            <a:miter lim="800000"/>
            <a:headEnd/>
            <a:tailEnd/>
          </a:ln>
          <a:effectLst/>
        </p:spPr>
      </p:pic>
      <p:sp>
        <p:nvSpPr>
          <p:cNvPr id="12" name="TextBox 11"/>
          <p:cNvSpPr txBox="1"/>
          <p:nvPr/>
        </p:nvSpPr>
        <p:spPr>
          <a:xfrm>
            <a:off x="609600" y="1524000"/>
            <a:ext cx="5943600" cy="2585323"/>
          </a:xfrm>
          <a:prstGeom prst="rect">
            <a:avLst/>
          </a:prstGeom>
          <a:noFill/>
        </p:spPr>
        <p:txBody>
          <a:bodyPr wrap="square" rtlCol="0">
            <a:spAutoFit/>
          </a:bodyPr>
          <a:lstStyle/>
          <a:p>
            <a:pPr>
              <a:buFont typeface="Arial" pitchFamily="34" charset="0"/>
              <a:buChar char="•"/>
            </a:pPr>
            <a:r>
              <a:rPr lang="en-US" dirty="0" smtClean="0">
                <a:latin typeface="Garamond" pitchFamily="18" charset="0"/>
              </a:rPr>
              <a:t>Meet with a financial advisor: I suggest three different ones.  If you have an established relationship with a bank or credit union, start there. Why three opinions? It helps to have three different points of view.  One lender may have different offers then another.  One may have more experience.</a:t>
            </a:r>
            <a:br>
              <a:rPr lang="en-US" dirty="0" smtClean="0">
                <a:latin typeface="Garamond" pitchFamily="18" charset="0"/>
              </a:rPr>
            </a:br>
            <a:endParaRPr lang="en-US" dirty="0" smtClean="0">
              <a:latin typeface="Garamond" pitchFamily="18" charset="0"/>
            </a:endParaRPr>
          </a:p>
          <a:p>
            <a:pPr>
              <a:buFont typeface="Arial" pitchFamily="34" charset="0"/>
              <a:buChar char="•"/>
            </a:pPr>
            <a:r>
              <a:rPr lang="en-US" dirty="0" smtClean="0">
                <a:latin typeface="Garamond" pitchFamily="18" charset="0"/>
              </a:rPr>
              <a:t>Follow the advise they give:  How much to save, what to expect for a down payment, what loans may be best for you.  </a:t>
            </a:r>
          </a:p>
          <a:p>
            <a:endParaRPr lang="en-US" dirty="0"/>
          </a:p>
        </p:txBody>
      </p:sp>
      <p:sp>
        <p:nvSpPr>
          <p:cNvPr id="14" name="TextBox 13"/>
          <p:cNvSpPr txBox="1"/>
          <p:nvPr/>
        </p:nvSpPr>
        <p:spPr>
          <a:xfrm>
            <a:off x="1295400" y="3886200"/>
            <a:ext cx="1075936" cy="430887"/>
          </a:xfrm>
          <a:prstGeom prst="rect">
            <a:avLst/>
          </a:prstGeom>
          <a:noFill/>
        </p:spPr>
        <p:txBody>
          <a:bodyPr wrap="none" rtlCol="0">
            <a:spAutoFit/>
          </a:bodyPr>
          <a:lstStyle/>
          <a:p>
            <a:r>
              <a:rPr lang="en-US" sz="2200" u="sng" dirty="0" smtClean="0">
                <a:latin typeface="Garamond" pitchFamily="18" charset="0"/>
              </a:rPr>
              <a:t>Benefits</a:t>
            </a:r>
            <a:endParaRPr lang="en-US" sz="2200" u="sng" dirty="0"/>
          </a:p>
        </p:txBody>
      </p:sp>
      <p:pic>
        <p:nvPicPr>
          <p:cNvPr id="15" name="Picture 2"/>
          <p:cNvPicPr>
            <a:picLocks noChangeAspect="1" noChangeArrowheads="1"/>
          </p:cNvPicPr>
          <p:nvPr/>
        </p:nvPicPr>
        <p:blipFill>
          <a:blip r:embed="rId3" cstate="print"/>
          <a:srcRect/>
          <a:stretch>
            <a:fillRect/>
          </a:stretch>
        </p:blipFill>
        <p:spPr bwMode="auto">
          <a:xfrm>
            <a:off x="2971800" y="6553200"/>
            <a:ext cx="3581400" cy="22127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381000"/>
            <a:ext cx="6172200" cy="1219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dirty="0" smtClean="0">
                <a:ln>
                  <a:noFill/>
                </a:ln>
                <a:solidFill>
                  <a:schemeClr val="tx1"/>
                </a:solidFill>
                <a:effectLst/>
                <a:uLnTx/>
                <a:uFillTx/>
                <a:latin typeface="Garamond" pitchFamily="18" charset="0"/>
                <a:ea typeface="+mj-ea"/>
                <a:cs typeface="+mj-cs"/>
              </a:rPr>
              <a:t>Know</a:t>
            </a:r>
            <a:r>
              <a:rPr kumimoji="0" lang="en-US" sz="4400" b="0" i="0" u="sng" strike="noStrike" kern="1200" cap="none" spc="0" normalizeH="0" noProof="0" dirty="0" smtClean="0">
                <a:ln>
                  <a:noFill/>
                </a:ln>
                <a:solidFill>
                  <a:schemeClr val="tx1"/>
                </a:solidFill>
                <a:effectLst/>
                <a:uLnTx/>
                <a:uFillTx/>
                <a:latin typeface="Garamond" pitchFamily="18" charset="0"/>
                <a:ea typeface="+mj-ea"/>
                <a:cs typeface="+mj-cs"/>
              </a:rPr>
              <a:t> Before You Go:</a:t>
            </a:r>
            <a:endParaRPr kumimoji="0" lang="en-US" sz="4400" b="0" i="0" u="sng" strike="noStrike" kern="1200" cap="none" spc="0" normalizeH="0" baseline="0" noProof="0" dirty="0">
              <a:ln>
                <a:noFill/>
              </a:ln>
              <a:solidFill>
                <a:schemeClr val="tx1"/>
              </a:solidFill>
              <a:effectLst/>
              <a:uLnTx/>
              <a:uFillTx/>
              <a:latin typeface="Garamond" pitchFamily="18" charset="0"/>
              <a:ea typeface="+mj-ea"/>
              <a:cs typeface="+mj-cs"/>
            </a:endParaRPr>
          </a:p>
        </p:txBody>
      </p:sp>
      <p:sp>
        <p:nvSpPr>
          <p:cNvPr id="6" name="TextBox 5"/>
          <p:cNvSpPr txBox="1"/>
          <p:nvPr/>
        </p:nvSpPr>
        <p:spPr>
          <a:xfrm>
            <a:off x="457200" y="2180272"/>
            <a:ext cx="3962401" cy="1477328"/>
          </a:xfrm>
          <a:prstGeom prst="rect">
            <a:avLst/>
          </a:prstGeom>
          <a:noFill/>
        </p:spPr>
        <p:txBody>
          <a:bodyPr wrap="square" rtlCol="0">
            <a:spAutoFit/>
          </a:bodyPr>
          <a:lstStyle/>
          <a:p>
            <a:pPr marL="342900" indent="-342900">
              <a:buFont typeface="Arial" pitchFamily="34" charset="0"/>
              <a:buChar char="•"/>
            </a:pPr>
            <a:r>
              <a:rPr lang="en-US" dirty="0" smtClean="0">
                <a:latin typeface="Garamond" pitchFamily="18" charset="0"/>
              </a:rPr>
              <a:t>What  you want: A condo, townhouse, single family home with what amenities? Are you handy with a hammer or would you want something that will be low maintenance? </a:t>
            </a:r>
            <a:endParaRPr lang="en-US" dirty="0">
              <a:latin typeface="Garamond" pitchFamily="18" charset="0"/>
            </a:endParaRPr>
          </a:p>
        </p:txBody>
      </p:sp>
      <p:pic>
        <p:nvPicPr>
          <p:cNvPr id="2051" name="Picture 3"/>
          <p:cNvPicPr>
            <a:picLocks noChangeAspect="1" noChangeArrowheads="1"/>
          </p:cNvPicPr>
          <p:nvPr/>
        </p:nvPicPr>
        <p:blipFill>
          <a:blip r:embed="rId2" cstate="print"/>
          <a:srcRect/>
          <a:stretch>
            <a:fillRect/>
          </a:stretch>
        </p:blipFill>
        <p:spPr bwMode="auto">
          <a:xfrm>
            <a:off x="574040" y="3886200"/>
            <a:ext cx="1788160" cy="1676400"/>
          </a:xfrm>
          <a:prstGeom prst="rect">
            <a:avLst/>
          </a:prstGeom>
          <a:noFill/>
          <a:ln w="9525">
            <a:noFill/>
            <a:miter lim="800000"/>
            <a:headEnd/>
            <a:tailEnd/>
          </a:ln>
          <a:effectLst/>
        </p:spPr>
      </p:pic>
      <p:sp>
        <p:nvSpPr>
          <p:cNvPr id="11" name="TextBox 10"/>
          <p:cNvSpPr txBox="1"/>
          <p:nvPr/>
        </p:nvSpPr>
        <p:spPr>
          <a:xfrm>
            <a:off x="685800" y="6066472"/>
            <a:ext cx="2666999" cy="1754326"/>
          </a:xfrm>
          <a:prstGeom prst="rect">
            <a:avLst/>
          </a:prstGeom>
          <a:noFill/>
        </p:spPr>
        <p:txBody>
          <a:bodyPr wrap="square" rtlCol="0">
            <a:spAutoFit/>
          </a:bodyPr>
          <a:lstStyle/>
          <a:p>
            <a:pPr>
              <a:buFont typeface="Arial" pitchFamily="34" charset="0"/>
              <a:buChar char="•"/>
            </a:pPr>
            <a:r>
              <a:rPr lang="en-US" smtClean="0">
                <a:latin typeface="Garamond" pitchFamily="18" charset="0"/>
              </a:rPr>
              <a:t>     </a:t>
            </a:r>
            <a:r>
              <a:rPr lang="en-US" smtClean="0">
                <a:latin typeface="Garamond" pitchFamily="18" charset="0"/>
              </a:rPr>
              <a:t>KNOW what </a:t>
            </a:r>
            <a:r>
              <a:rPr lang="en-US" dirty="0" smtClean="0">
                <a:latin typeface="Garamond" pitchFamily="18" charset="0"/>
              </a:rPr>
              <a:t>you can afford: This is VERY important to know ahead of time.  Look in and understand what is in your price. </a:t>
            </a:r>
            <a:endParaRPr lang="en-US" dirty="0"/>
          </a:p>
        </p:txBody>
      </p:sp>
      <p:sp>
        <p:nvSpPr>
          <p:cNvPr id="12" name="TextBox 11"/>
          <p:cNvSpPr txBox="1"/>
          <p:nvPr/>
        </p:nvSpPr>
        <p:spPr>
          <a:xfrm>
            <a:off x="2209801" y="3733800"/>
            <a:ext cx="4191000" cy="2585323"/>
          </a:xfrm>
          <a:prstGeom prst="rect">
            <a:avLst/>
          </a:prstGeom>
          <a:noFill/>
        </p:spPr>
        <p:txBody>
          <a:bodyPr wrap="square" rtlCol="0">
            <a:spAutoFit/>
          </a:bodyPr>
          <a:lstStyle/>
          <a:p>
            <a:pPr marL="342900" indent="-342900" algn="r">
              <a:buFont typeface="Arial" pitchFamily="34" charset="0"/>
              <a:buChar char="•"/>
            </a:pPr>
            <a:r>
              <a:rPr lang="en-US" dirty="0" smtClean="0">
                <a:latin typeface="Garamond" pitchFamily="18" charset="0"/>
              </a:rPr>
              <a:t>What you need:  What school district do you want to be in?  Do you want easy access to shops? Or something more </a:t>
            </a:r>
            <a:r>
              <a:rPr lang="en-US" dirty="0" smtClean="0">
                <a:latin typeface="Garamond" pitchFamily="18" charset="0"/>
              </a:rPr>
              <a:t>urban or something for suburban? </a:t>
            </a:r>
            <a:r>
              <a:rPr lang="en-US" dirty="0" smtClean="0">
                <a:latin typeface="Garamond" pitchFamily="18" charset="0"/>
              </a:rPr>
              <a:t>What about freeway access? Will you need wheelchair access?   </a:t>
            </a:r>
            <a:r>
              <a:rPr lang="en-US" dirty="0" smtClean="0">
                <a:latin typeface="Garamond" pitchFamily="18" charset="0"/>
              </a:rPr>
              <a:t>If you are looking at  </a:t>
            </a:r>
            <a:r>
              <a:rPr lang="en-US" dirty="0" smtClean="0">
                <a:latin typeface="Garamond" pitchFamily="18" charset="0"/>
              </a:rPr>
              <a:t>a planned community are they pet friendly?</a:t>
            </a:r>
          </a:p>
          <a:p>
            <a:endParaRPr lang="en-US" dirty="0"/>
          </a:p>
        </p:txBody>
      </p:sp>
      <p:pic>
        <p:nvPicPr>
          <p:cNvPr id="2052" name="Picture 4"/>
          <p:cNvPicPr>
            <a:picLocks noChangeAspect="1" noChangeArrowheads="1"/>
          </p:cNvPicPr>
          <p:nvPr/>
        </p:nvPicPr>
        <p:blipFill>
          <a:blip r:embed="rId3" cstate="print"/>
          <a:srcRect/>
          <a:stretch>
            <a:fillRect/>
          </a:stretch>
        </p:blipFill>
        <p:spPr bwMode="auto">
          <a:xfrm>
            <a:off x="4495800" y="2133600"/>
            <a:ext cx="1752600" cy="1579166"/>
          </a:xfrm>
          <a:prstGeom prst="rect">
            <a:avLst/>
          </a:prstGeom>
          <a:noFill/>
          <a:ln w="9525">
            <a:noFill/>
            <a:miter lim="800000"/>
            <a:headEnd/>
            <a:tailEnd/>
          </a:ln>
          <a:effectLst/>
        </p:spPr>
      </p:pic>
      <p:pic>
        <p:nvPicPr>
          <p:cNvPr id="2053" name="Picture 5"/>
          <p:cNvPicPr>
            <a:picLocks noChangeAspect="1" noChangeArrowheads="1"/>
          </p:cNvPicPr>
          <p:nvPr/>
        </p:nvPicPr>
        <p:blipFill>
          <a:blip r:embed="rId4" cstate="print"/>
          <a:srcRect/>
          <a:stretch>
            <a:fillRect/>
          </a:stretch>
        </p:blipFill>
        <p:spPr bwMode="auto">
          <a:xfrm>
            <a:off x="3124200" y="5791200"/>
            <a:ext cx="2438400" cy="32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381000"/>
            <a:ext cx="6172200" cy="1219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Garamond" pitchFamily="18" charset="0"/>
              <a:ea typeface="+mj-ea"/>
              <a:cs typeface="+mj-cs"/>
            </a:endParaRPr>
          </a:p>
        </p:txBody>
      </p:sp>
      <p:sp>
        <p:nvSpPr>
          <p:cNvPr id="8" name="TextBox 7"/>
          <p:cNvSpPr txBox="1"/>
          <p:nvPr/>
        </p:nvSpPr>
        <p:spPr>
          <a:xfrm>
            <a:off x="304800" y="76200"/>
            <a:ext cx="6172200" cy="1384995"/>
          </a:xfrm>
          <a:prstGeom prst="rect">
            <a:avLst/>
          </a:prstGeom>
          <a:noFill/>
        </p:spPr>
        <p:txBody>
          <a:bodyPr wrap="square" rtlCol="0">
            <a:spAutoFit/>
          </a:bodyPr>
          <a:lstStyle/>
          <a:p>
            <a:pPr algn="ctr"/>
            <a:r>
              <a:rPr lang="en-US" sz="2800" u="sng" dirty="0" smtClean="0">
                <a:latin typeface="Garamond" pitchFamily="18" charset="0"/>
              </a:rPr>
              <a:t>How does the local housing market compare with the housing troubles nationwide?</a:t>
            </a:r>
            <a:endParaRPr lang="en-US" sz="2800" u="sng" dirty="0">
              <a:latin typeface="Garamond" pitchFamily="18" charset="0"/>
            </a:endParaRPr>
          </a:p>
        </p:txBody>
      </p:sp>
      <p:pic>
        <p:nvPicPr>
          <p:cNvPr id="6146" name="Picture 2" descr="http://extras.mnginteractive.com/live/media/site297/2009/0812/20090812__biz_affordability_0813~2.gif"/>
          <p:cNvPicPr>
            <a:picLocks noChangeAspect="1" noChangeArrowheads="1"/>
          </p:cNvPicPr>
          <p:nvPr/>
        </p:nvPicPr>
        <p:blipFill>
          <a:blip r:embed="rId2" cstate="print"/>
          <a:srcRect/>
          <a:stretch>
            <a:fillRect/>
          </a:stretch>
        </p:blipFill>
        <p:spPr bwMode="auto">
          <a:xfrm>
            <a:off x="304800" y="4114800"/>
            <a:ext cx="6324600" cy="4038600"/>
          </a:xfrm>
          <a:prstGeom prst="rect">
            <a:avLst/>
          </a:prstGeom>
          <a:noFill/>
          <a:ln>
            <a:solidFill>
              <a:schemeClr val="tx1">
                <a:alpha val="84000"/>
              </a:schemeClr>
            </a:solidFill>
          </a:ln>
        </p:spPr>
      </p:pic>
      <p:sp>
        <p:nvSpPr>
          <p:cNvPr id="11" name="TextBox 10"/>
          <p:cNvSpPr txBox="1"/>
          <p:nvPr/>
        </p:nvSpPr>
        <p:spPr>
          <a:xfrm>
            <a:off x="457200" y="1752600"/>
            <a:ext cx="5943600" cy="2492990"/>
          </a:xfrm>
          <a:prstGeom prst="rect">
            <a:avLst/>
          </a:prstGeom>
          <a:noFill/>
        </p:spPr>
        <p:txBody>
          <a:bodyPr wrap="square" rtlCol="0">
            <a:spAutoFit/>
          </a:bodyPr>
          <a:lstStyle/>
          <a:p>
            <a:r>
              <a:rPr lang="en-US" sz="2000" dirty="0" smtClean="0">
                <a:latin typeface="Garamond" pitchFamily="18" charset="0"/>
              </a:rPr>
              <a:t>Economists point to positives but others advise caution.  Deciding when to buy is up to you.  </a:t>
            </a:r>
          </a:p>
          <a:p>
            <a:endParaRPr lang="en-US" sz="2000" dirty="0" smtClean="0">
              <a:latin typeface="Garamond" pitchFamily="18" charset="0"/>
            </a:endParaRPr>
          </a:p>
          <a:p>
            <a:r>
              <a:rPr lang="en-US" sz="2000" dirty="0" smtClean="0">
                <a:latin typeface="Garamond" pitchFamily="18" charset="0"/>
              </a:rPr>
              <a:t>I personally think the market hasn’t quite bottomed out and I think it will take a few years to recover from the damage that has occurred.  </a:t>
            </a:r>
          </a:p>
          <a:p>
            <a:endParaRPr lang="en-US" dirty="0" smtClean="0">
              <a:latin typeface="Garamond"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6515100" cy="1117600"/>
          </a:xfrm>
        </p:spPr>
        <p:txBody>
          <a:bodyPr>
            <a:normAutofit fontScale="90000"/>
          </a:bodyPr>
          <a:lstStyle/>
          <a:p>
            <a:pPr algn="ctr"/>
            <a:r>
              <a:rPr lang="en-US" b="1" dirty="0" smtClean="0">
                <a:latin typeface="Garamond" pitchFamily="18" charset="0"/>
              </a:rPr>
              <a:t>Being prepared is the key to success. </a:t>
            </a:r>
            <a:endParaRPr lang="en-US" b="1" dirty="0">
              <a:latin typeface="Garamond" pitchFamily="18" charset="0"/>
            </a:endParaRPr>
          </a:p>
        </p:txBody>
      </p:sp>
      <p:sp>
        <p:nvSpPr>
          <p:cNvPr id="3" name="Content Placeholder 2"/>
          <p:cNvSpPr>
            <a:spLocks noGrp="1"/>
          </p:cNvSpPr>
          <p:nvPr>
            <p:ph idx="1"/>
          </p:nvPr>
        </p:nvSpPr>
        <p:spPr>
          <a:xfrm>
            <a:off x="381000" y="2072217"/>
            <a:ext cx="3200400" cy="3033183"/>
          </a:xfrm>
        </p:spPr>
        <p:txBody>
          <a:bodyPr>
            <a:noAutofit/>
          </a:bodyPr>
          <a:lstStyle/>
          <a:p>
            <a:pPr algn="ctr">
              <a:buNone/>
            </a:pPr>
            <a:r>
              <a:rPr lang="en-US" sz="2600" dirty="0" smtClean="0">
                <a:latin typeface="Garamond" pitchFamily="18" charset="0"/>
              </a:rPr>
              <a:t>Now may not be the right moment to for you to buy a house as an investment, but now is the time to become ready to buy.  </a:t>
            </a:r>
          </a:p>
        </p:txBody>
      </p:sp>
      <p:pic>
        <p:nvPicPr>
          <p:cNvPr id="19459" name="Picture 3"/>
          <p:cNvPicPr>
            <a:picLocks noChangeAspect="1" noChangeArrowheads="1"/>
          </p:cNvPicPr>
          <p:nvPr/>
        </p:nvPicPr>
        <p:blipFill>
          <a:blip r:embed="rId2" cstate="print"/>
          <a:srcRect/>
          <a:stretch>
            <a:fillRect/>
          </a:stretch>
        </p:blipFill>
        <p:spPr bwMode="auto">
          <a:xfrm>
            <a:off x="3657600" y="1952625"/>
            <a:ext cx="2924175" cy="2847975"/>
          </a:xfrm>
          <a:prstGeom prst="rect">
            <a:avLst/>
          </a:prstGeom>
          <a:noFill/>
          <a:ln w="9525">
            <a:noFill/>
            <a:miter lim="800000"/>
            <a:headEnd/>
            <a:tailEnd/>
          </a:ln>
          <a:effectLst/>
        </p:spPr>
      </p:pic>
      <p:sp>
        <p:nvSpPr>
          <p:cNvPr id="6" name="TextBox 5"/>
          <p:cNvSpPr txBox="1"/>
          <p:nvPr/>
        </p:nvSpPr>
        <p:spPr>
          <a:xfrm>
            <a:off x="304800" y="5105400"/>
            <a:ext cx="6248400" cy="3108543"/>
          </a:xfrm>
          <a:prstGeom prst="rect">
            <a:avLst/>
          </a:prstGeom>
          <a:noFill/>
        </p:spPr>
        <p:txBody>
          <a:bodyPr wrap="square" rtlCol="0">
            <a:spAutoFit/>
          </a:bodyPr>
          <a:lstStyle/>
          <a:p>
            <a:pPr algn="ctr">
              <a:buNone/>
            </a:pPr>
            <a:r>
              <a:rPr lang="en-US" sz="2800" dirty="0" smtClean="0">
                <a:latin typeface="Garamond" pitchFamily="18" charset="0"/>
              </a:rPr>
              <a:t>If you need to buy or ready to buy, there are incredible deals to be found in mortgage rates, property values and tax benefits.</a:t>
            </a:r>
          </a:p>
          <a:p>
            <a:pPr algn="ctr">
              <a:buNone/>
            </a:pPr>
            <a:r>
              <a:rPr lang="en-US" sz="2800" dirty="0" smtClean="0">
                <a:latin typeface="Garamond" pitchFamily="18" charset="0"/>
              </a:rPr>
              <a:t>I challenge you to Start making your goals today so that you are ready for tomorrow.</a:t>
            </a:r>
          </a:p>
          <a:p>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93</TotalTime>
  <Words>429</Words>
  <Application>Microsoft Office PowerPoint</Application>
  <PresentationFormat>On-screen Show (4:3)</PresentationFormat>
  <Paragraphs>22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Trek</vt:lpstr>
      <vt:lpstr>Slide 1</vt:lpstr>
      <vt:lpstr>Slide 2</vt:lpstr>
      <vt:lpstr>Slide 3</vt:lpstr>
      <vt:lpstr>Slide 4</vt:lpstr>
      <vt:lpstr>Being prepared is the key to success. </vt:lpstr>
    </vt:vector>
  </TitlesOfParts>
  <Company>PacifiCorp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Credit Card Company</dc:title>
  <dc:creator>p23169</dc:creator>
  <cp:lastModifiedBy>p23169</cp:lastModifiedBy>
  <cp:revision>24</cp:revision>
  <dcterms:created xsi:type="dcterms:W3CDTF">2010-03-04T17:46:18Z</dcterms:created>
  <dcterms:modified xsi:type="dcterms:W3CDTF">2010-04-01T22:32:34Z</dcterms:modified>
</cp:coreProperties>
</file>